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355" r:id="rId2"/>
    <p:sldId id="2452" r:id="rId3"/>
    <p:sldId id="2496" r:id="rId4"/>
    <p:sldId id="2525" r:id="rId5"/>
    <p:sldId id="2526" r:id="rId6"/>
    <p:sldId id="2529" r:id="rId7"/>
    <p:sldId id="2495" r:id="rId8"/>
    <p:sldId id="2517" r:id="rId9"/>
    <p:sldId id="2522" r:id="rId10"/>
    <p:sldId id="2527" r:id="rId11"/>
    <p:sldId id="2500" r:id="rId12"/>
    <p:sldId id="2510" r:id="rId13"/>
    <p:sldId id="2509" r:id="rId14"/>
    <p:sldId id="2528" r:id="rId15"/>
    <p:sldId id="2512" r:id="rId16"/>
    <p:sldId id="2501" r:id="rId17"/>
    <p:sldId id="2508" r:id="rId18"/>
    <p:sldId id="2523" r:id="rId19"/>
    <p:sldId id="2519" r:id="rId20"/>
    <p:sldId id="2524" r:id="rId21"/>
    <p:sldId id="2484" r:id="rId22"/>
    <p:sldId id="2506" r:id="rId23"/>
  </p:sldIdLst>
  <p:sldSz cx="9144000" cy="6858000" type="screen4x3"/>
  <p:notesSz cx="6858000" cy="9947275"/>
  <p:embeddedFontLst>
    <p:embeddedFont>
      <p:font typeface="Tahoma" pitchFamily="34" charset="0"/>
      <p:regular r:id="rId26"/>
      <p:bold r:id="rId2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B8187F"/>
    <a:srgbClr val="23DD39"/>
    <a:srgbClr val="216D39"/>
    <a:srgbClr val="00FF00"/>
    <a:srgbClr val="E9FB05"/>
    <a:srgbClr val="5C15EB"/>
    <a:srgbClr val="FF6600"/>
    <a:srgbClr val="EDFC92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0" autoAdjust="0"/>
    <p:restoredTop sz="99558" autoAdjust="0"/>
  </p:normalViewPr>
  <p:slideViewPr>
    <p:cSldViewPr>
      <p:cViewPr>
        <p:scale>
          <a:sx n="95" d="100"/>
          <a:sy n="95" d="100"/>
        </p:scale>
        <p:origin x="-94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7;&#1082;&#1088;&#1077;&#1090;&#1072;&#1088;&#1100;\Desktop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7;&#1082;&#1088;&#1077;&#1090;&#1072;&#1088;&#1100;\Desktop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7;&#1082;&#1088;&#1077;&#1090;&#1072;&#1088;&#1100;\Desktop\&#1051;&#1080;&#1089;&#1090;%20Microsoft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7;&#1082;&#1088;&#1077;&#1090;&#1072;&#1088;&#1100;\Desktop\11283699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81759517046484E-2"/>
          <c:y val="8.2642653641120861E-2"/>
          <c:w val="0.8887264322759052"/>
          <c:h val="0.785703922426363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Лист1!$A$1:$C$1</c:f>
              <c:strCache>
                <c:ptCount val="3"/>
                <c:pt idx="0">
                  <c:v>Доходы </c:v>
                </c:pt>
                <c:pt idx="1">
                  <c:v>Расходы </c:v>
                </c:pt>
                <c:pt idx="2">
                  <c:v>Дефицит</c:v>
                </c:pt>
              </c:strCache>
            </c:strRef>
          </c:cat>
          <c:val>
            <c:numRef>
              <c:f>Лист1!$A$2:$C$2</c:f>
              <c:numCache>
                <c:formatCode>General</c:formatCode>
                <c:ptCount val="3"/>
                <c:pt idx="0">
                  <c:v>27.1</c:v>
                </c:pt>
                <c:pt idx="1">
                  <c:v>30.1</c:v>
                </c:pt>
                <c:pt idx="2">
                  <c:v>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2848640"/>
        <c:axId val="134167168"/>
      </c:barChart>
      <c:catAx>
        <c:axId val="132848640"/>
        <c:scaling>
          <c:orientation val="minMax"/>
        </c:scaling>
        <c:delete val="1"/>
        <c:axPos val="b"/>
        <c:majorTickMark val="none"/>
        <c:minorTickMark val="none"/>
        <c:tickLblPos val="nextTo"/>
        <c:crossAx val="134167168"/>
        <c:crosses val="autoZero"/>
        <c:auto val="1"/>
        <c:lblAlgn val="ctr"/>
        <c:lblOffset val="100"/>
        <c:noMultiLvlLbl val="0"/>
      </c:catAx>
      <c:valAx>
        <c:axId val="1341671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2848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213244976423385"/>
          <c:w val="1"/>
          <c:h val="0.17000159116030425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solidFill>
      <a:schemeClr val="accent4"/>
    </a:solidFill>
    <a:ln w="38100" cap="flat" cmpd="sng" algn="ctr">
      <a:solidFill>
        <a:schemeClr val="lt1"/>
      </a:solidFill>
      <a:prstDash val="solid"/>
    </a:ln>
    <a:effectLst>
      <a:outerShdw blurRad="65500" dist="381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rgbClr val="00206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76089433589107"/>
          <c:y val="8.8613658311469667E-2"/>
          <c:w val="0.76749725237140776"/>
          <c:h val="0.78175779614230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Лист1!$A$1:$C$1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Лист1!$A$2:$C$2</c:f>
              <c:numCache>
                <c:formatCode>General</c:formatCode>
                <c:ptCount val="3"/>
                <c:pt idx="0">
                  <c:v>43.3</c:v>
                </c:pt>
                <c:pt idx="1">
                  <c:v>45.5</c:v>
                </c:pt>
                <c:pt idx="2">
                  <c:v>21.9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809088"/>
        <c:axId val="134810624"/>
      </c:barChart>
      <c:catAx>
        <c:axId val="134809088"/>
        <c:scaling>
          <c:orientation val="minMax"/>
        </c:scaling>
        <c:delete val="1"/>
        <c:axPos val="b"/>
        <c:majorTickMark val="out"/>
        <c:minorTickMark val="none"/>
        <c:tickLblPos val="nextTo"/>
        <c:crossAx val="134810624"/>
        <c:crosses val="autoZero"/>
        <c:auto val="1"/>
        <c:lblAlgn val="ctr"/>
        <c:lblOffset val="100"/>
        <c:noMultiLvlLbl val="0"/>
      </c:catAx>
      <c:valAx>
        <c:axId val="134810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134809088"/>
        <c:crosses val="autoZero"/>
        <c:crossBetween val="between"/>
      </c:valAx>
      <c:spPr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1.1660779656254906E-2"/>
          <c:y val="0.81879363831369167"/>
          <c:w val="0.88524495900822775"/>
          <c:h val="0.17913821541196279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97063259968053"/>
          <c:y val="1.3997562881020274E-2"/>
          <c:w val="0.5325802753786627"/>
          <c:h val="0.94680926105212293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22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1402367916755271"/>
                  <c:y val="-0.2030792874865755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8543056047226902"/>
                  <c:y val="0.1525932744686216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Лист1!$A$5:$B$5</c:f>
              <c:strCache>
                <c:ptCount val="2"/>
                <c:pt idx="0">
                  <c:v>Собственные средства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Лист1!$A$6:$B$6</c:f>
              <c:numCache>
                <c:formatCode>General</c:formatCode>
                <c:ptCount val="2"/>
                <c:pt idx="0">
                  <c:v>29.8</c:v>
                </c:pt>
                <c:pt idx="1">
                  <c:v>15.1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"/>
          <c:y val="0.30289800251471177"/>
          <c:w val="0.41933143580914567"/>
          <c:h val="0.28533425739291757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04416568753869"/>
          <c:y val="9.7022936252244937E-2"/>
          <c:w val="0.52333551042027882"/>
          <c:h val="0.86845774385308561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26"/>
            <c:spPr>
              <a:solidFill>
                <a:schemeClr val="bg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rgbClr val="B8187F"/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rgbClr val="00CC00"/>
              </a:solidFill>
            </c:spPr>
          </c:dPt>
          <c:dLbls>
            <c:dLbl>
              <c:idx val="0"/>
              <c:layout>
                <c:manualLayout>
                  <c:x val="-6.8589483466055562E-2"/>
                  <c:y val="9.2923221538370113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98931003899755E-5"/>
                  <c:y val="-5.164677548413397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1817966553622103"/>
                  <c:y val="-8.2640575518999563E-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7.9555955647112653E-2"/>
                  <c:y val="9.221323524981149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3.4565133064311124E-2"/>
                  <c:y val="0.13451528631438575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Лист1!$A$9:$I$9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Правохранительная деятельность</c:v>
                </c:pt>
                <c:pt idx="3">
                  <c:v>Дорожное хозяйство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Лист1!$A$10:$I$10</c:f>
              <c:numCache>
                <c:formatCode>General</c:formatCode>
                <c:ptCount val="9"/>
                <c:pt idx="0">
                  <c:v>8231.1</c:v>
                </c:pt>
                <c:pt idx="1">
                  <c:v>199.5</c:v>
                </c:pt>
                <c:pt idx="2">
                  <c:v>148.30000000000001</c:v>
                </c:pt>
                <c:pt idx="3">
                  <c:v>8848.4</c:v>
                </c:pt>
                <c:pt idx="4">
                  <c:v>10690.8</c:v>
                </c:pt>
                <c:pt idx="5">
                  <c:v>0</c:v>
                </c:pt>
                <c:pt idx="6">
                  <c:v>4364.3999999999996</c:v>
                </c:pt>
                <c:pt idx="7">
                  <c:v>0</c:v>
                </c:pt>
                <c:pt idx="8">
                  <c:v>1262.3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2.1297655589661463E-4"/>
          <c:y val="3.6979972682648292E-2"/>
          <c:w val="0.49068959381161037"/>
          <c:h val="0.94732001206894878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Средняя заработная плата по учреждениям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981777607420205"/>
          <c:y val="5.4678753345284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81531960240756"/>
          <c:y val="0.21211034660282083"/>
          <c:w val="0.87145822397200345"/>
          <c:h val="0.63667681018269151"/>
        </c:manualLayout>
      </c:layout>
      <c:lineChart>
        <c:grouping val="standard"/>
        <c:varyColors val="0"/>
        <c:ser>
          <c:idx val="0"/>
          <c:order val="0"/>
          <c:spPr>
            <a:ln cap="sq" cmpd="sng">
              <a:gradFill flip="none" rotWithShape="1">
                <a:gsLst>
                  <a:gs pos="0">
                    <a:srgbClr val="000082"/>
                  </a:gs>
                  <a:gs pos="85000">
                    <a:srgbClr val="FF0000"/>
                  </a:gs>
                  <a:gs pos="64999">
                    <a:srgbClr val="BA0066"/>
                  </a:gs>
                  <a:gs pos="93999">
                    <a:srgbClr val="FF3400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  <a:tileRect/>
              </a:gradFill>
              <a:bevel/>
              <a:headEnd type="oval"/>
              <a:tailEnd type="oval"/>
            </a:ln>
          </c:spPr>
          <c:marker>
            <c:symbol val="none"/>
          </c:marker>
          <c:dPt>
            <c:idx val="1"/>
            <c:bubble3D val="0"/>
            <c:spPr>
              <a:ln cap="sq" cmpd="sng">
                <a:gradFill flip="none" rotWithShape="1">
                  <a:gsLst>
                    <a:gs pos="0">
                      <a:srgbClr val="FF0000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bevel/>
                <a:headEnd type="oval"/>
                <a:tailEnd type="oval"/>
              </a:ln>
            </c:spPr>
          </c:dPt>
          <c:dLbls>
            <c:dLbl>
              <c:idx val="0"/>
              <c:layout>
                <c:manualLayout>
                  <c:x val="-0.12896150578160898"/>
                  <c:y val="2.499307770465945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25,3</a:t>
                    </a:r>
                    <a:endParaRPr lang="ru-RU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623331497901911"/>
                  <c:y val="-2.999169324559123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600" b="1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25,6</a:t>
                    </a:r>
                    <a:endParaRPr lang="ru-RU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Лист1!$A$8:$B$8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Лист1!$A$9:$B$9</c:f>
              <c:numCache>
                <c:formatCode>General</c:formatCode>
                <c:ptCount val="2"/>
                <c:pt idx="0">
                  <c:v>25.3</c:v>
                </c:pt>
                <c:pt idx="1">
                  <c:v>25.6</c:v>
                </c:pt>
              </c:numCache>
            </c:numRef>
          </c:val>
          <c:smooth val="1"/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marker val="1"/>
        <c:smooth val="0"/>
        <c:axId val="134540672"/>
        <c:axId val="134580864"/>
      </c:lineChart>
      <c:catAx>
        <c:axId val="134540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580864"/>
        <c:crosses val="autoZero"/>
        <c:auto val="1"/>
        <c:lblAlgn val="ctr"/>
        <c:lblOffset val="100"/>
        <c:noMultiLvlLbl val="0"/>
      </c:catAx>
      <c:valAx>
        <c:axId val="134580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540672"/>
        <c:crosses val="autoZero"/>
        <c:crossBetween val="between"/>
      </c:valAx>
      <c:spPr>
        <a:solidFill>
          <a:schemeClr val="accent2"/>
        </a:solidFill>
        <a:ln w="42500" cap="flat" cmpd="sng" algn="ctr">
          <a:solidFill>
            <a:schemeClr val="accent2">
              <a:shade val="50000"/>
            </a:schemeClr>
          </a:solidFill>
          <a:prstDash val="solid"/>
        </a:ln>
        <a:effectLst/>
      </c:spPr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944444444444442E-2"/>
          <c:y val="2.6709682123067955E-3"/>
          <c:w val="0.84722222222222221"/>
          <c:h val="0.55830963837853664"/>
        </c:manualLayout>
      </c:layout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2"/>
              <c:layout>
                <c:manualLayout>
                  <c:x val="0.24892060367454069"/>
                  <c:y val="-0.12686825605132701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Лист1!$A$3:$C$3</c:f>
              <c:strCache>
                <c:ptCount val="3"/>
                <c:pt idx="0">
                  <c:v> Муниципальное образования</c:v>
                </c:pt>
                <c:pt idx="1">
                  <c:v>Софинансирование спонсоров и населения</c:v>
                </c:pt>
                <c:pt idx="2">
                  <c:v>Совинансирование Тульской области</c:v>
                </c:pt>
              </c:strCache>
            </c:strRef>
          </c:cat>
          <c:val>
            <c:numRef>
              <c:f>Лист1!$A$4:$C$4</c:f>
              <c:numCache>
                <c:formatCode>General</c:formatCode>
                <c:ptCount val="3"/>
                <c:pt idx="0">
                  <c:v>1.02</c:v>
                </c:pt>
                <c:pt idx="1">
                  <c:v>1.02</c:v>
                </c:pt>
                <c:pt idx="2">
                  <c:v>4.7300000000000004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8.000765529308837E-2"/>
          <c:y val="0.49988444152814232"/>
          <c:w val="0.86498468941382323"/>
          <c:h val="0.31365157480314959"/>
        </c:manualLayout>
      </c:layout>
      <c:overlay val="0"/>
      <c:spPr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c:spPr>
      <c:txPr>
        <a:bodyPr/>
        <a:lstStyle/>
        <a:p>
          <a:pPr>
            <a:defRPr sz="1200" b="1">
              <a:solidFill>
                <a:schemeClr val="accent4">
                  <a:lumMod val="1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737287810932884"/>
          <c:w val="1"/>
          <c:h val="0.7826272236803744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explosion val="71"/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3655679671955655E-2"/>
                  <c:y val="2.026398969660957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342752039896806E-2"/>
                  <c:y val="-3.37097292585304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78929669991775E-2"/>
                  <c:y val="-4.433176007263571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Лист1!$A$1:$C$1</c:f>
              <c:strCache>
                <c:ptCount val="3"/>
                <c:pt idx="0">
                  <c:v>письменые обращения- 120</c:v>
                </c:pt>
                <c:pt idx="1">
                  <c:v>в электроннном виде - 32</c:v>
                </c:pt>
                <c:pt idx="2">
                  <c:v>личный прием - 27</c:v>
                </c:pt>
              </c:strCache>
            </c:strRef>
          </c:cat>
          <c:val>
            <c:numRef>
              <c:f>Лист1!$A$2:$C$2</c:f>
              <c:numCache>
                <c:formatCode>General</c:formatCode>
                <c:ptCount val="3"/>
                <c:pt idx="0">
                  <c:v>120</c:v>
                </c:pt>
                <c:pt idx="1">
                  <c:v>32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3.6706984616594143E-3"/>
          <c:w val="1"/>
          <c:h val="0.1511125200648204"/>
        </c:manualLayout>
      </c:layout>
      <c:overlay val="0"/>
      <c:txPr>
        <a:bodyPr/>
        <a:lstStyle/>
        <a:p>
          <a:pPr>
            <a:defRPr sz="1600" b="1" i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547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2" tIns="46205" rIns="92412" bIns="4620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2" y="1"/>
            <a:ext cx="2972547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2" tIns="46205" rIns="92412" bIns="4620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7845"/>
            <a:ext cx="2972547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2" tIns="46205" rIns="92412" bIns="4620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2" y="9447845"/>
            <a:ext cx="2972547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2" tIns="46205" rIns="92412" bIns="4620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A7B5618-0926-4809-B8C6-88EC09913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469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547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2" tIns="46205" rIns="92412" bIns="4620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1"/>
            <a:ext cx="2972547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2" tIns="46205" rIns="92412" bIns="4620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3638" cy="3732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25513"/>
            <a:ext cx="5487041" cy="447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2" tIns="46205" rIns="92412" bIns="46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7845"/>
            <a:ext cx="2972547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2" tIns="46205" rIns="92412" bIns="4620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447845"/>
            <a:ext cx="2972547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2" tIns="46205" rIns="92412" bIns="4620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7158192-1DAB-441E-8BE0-1C4390D38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099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158192-1DAB-441E-8BE0-1C4390D38DB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83C9F-FB60-4A65-B3EE-CDE47EAFC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4B700-B1CB-404B-8142-0D785A306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89DC8-B656-48A7-9629-1A8982E72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21FFD-C243-41B5-80C6-E96AC0B9C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CB48B-2465-407C-BC74-C75617A14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5E997-3158-463C-A4E3-697B7F551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BB320-BA7C-44B2-AF55-B651D720B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458E9-763E-4D39-97D4-E4BB2F172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46CAC-08A6-4543-901A-E3A379797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74C44-7A97-498E-A0C3-4BCD98D0F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CCA51-1A3C-4112-91CC-D0489BF00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5112D-D235-45FA-B4BA-A2AFBE83C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1B949-C98E-46F3-99BF-3D1F50FFA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D703F-BFC9-4341-891E-0E7F7E93E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EF120-A0CA-46FD-B809-C0E2FB153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6078C-A0C9-4F81-B971-7541A8D7E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20000"/>
                <a:lumOff val="80000"/>
              </a:schemeClr>
            </a:gs>
            <a:gs pos="0">
              <a:schemeClr val="tx2">
                <a:lumMod val="90000"/>
              </a:schemeClr>
            </a:gs>
            <a:gs pos="39000">
              <a:schemeClr val="tx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76CFBD3-0D1C-4764-8B73-2EDE3CBA2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Прямоугольник 15"/>
          <p:cNvSpPr>
            <a:spLocks noChangeArrowheads="1"/>
          </p:cNvSpPr>
          <p:nvPr/>
        </p:nvSpPr>
        <p:spPr bwMode="auto">
          <a:xfrm>
            <a:off x="-612576" y="476672"/>
            <a:ext cx="773355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08720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Советск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Щекинского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3645024"/>
            <a:ext cx="475252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администрации 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МЯСОЕДОВ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Николай  Васильевич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4355976" y="0"/>
            <a:ext cx="261392" cy="260648"/>
          </a:xfrm>
        </p:spPr>
        <p:txBody>
          <a:bodyPr/>
          <a:lstStyle/>
          <a:p>
            <a:pPr>
              <a:defRPr/>
            </a:pPr>
            <a:fld id="{1DCD703F-BFC9-4341-891E-0E7F7E93EF46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2" name="Picture 2" descr="D:\Рабочий стол\ima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4464496" cy="410445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692696"/>
            <a:ext cx="266956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16" y="6275317"/>
            <a:ext cx="228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Советск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91698" y="6073169"/>
            <a:ext cx="2552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Муниципальное образование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2555776" y="-238125"/>
            <a:ext cx="2133600" cy="476250"/>
          </a:xfrm>
        </p:spPr>
        <p:txBody>
          <a:bodyPr/>
          <a:lstStyle/>
          <a:p>
            <a:pPr>
              <a:defRPr/>
            </a:pPr>
            <a:fld id="{1DCD703F-BFC9-4341-891E-0E7F7E93EF4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36512" y="1199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рамках Указа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Президента РФ от 07.05.2012 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597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«О мероприятиях  по реализации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социальной политики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396646"/>
              </p:ext>
            </p:extLst>
          </p:nvPr>
        </p:nvGraphicFramePr>
        <p:xfrm>
          <a:off x="1269105" y="1130261"/>
          <a:ext cx="6741376" cy="5081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462275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325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Перечень и объем бюджетных ассигнований на реализацию муниципальных программ  МО  город Советск на 2018год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58016" y="6295858"/>
            <a:ext cx="228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Советск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91698" y="6093710"/>
            <a:ext cx="2552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Муниципальное образование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555776" y="-238125"/>
            <a:ext cx="2133600" cy="476250"/>
          </a:xfrm>
        </p:spPr>
        <p:txBody>
          <a:bodyPr/>
          <a:lstStyle/>
          <a:p>
            <a:pPr>
              <a:defRPr/>
            </a:pPr>
            <a:fld id="{1DCD703F-BFC9-4341-891E-0E7F7E93EF46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83569" y="1124744"/>
          <a:ext cx="7704856" cy="4920966"/>
        </p:xfrm>
        <a:graphic>
          <a:graphicData uri="http://schemas.openxmlformats.org/drawingml/2006/table">
            <a:tbl>
              <a:tblPr/>
              <a:tblGrid>
                <a:gridCol w="6862609"/>
                <a:gridCol w="842247"/>
              </a:tblGrid>
              <a:tr h="440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6789" marR="6789" marT="6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Сумма  на 2018 г.    (тыс. руб.)</a:t>
                      </a:r>
                    </a:p>
                  </a:txBody>
                  <a:tcPr marL="6789" marR="6789" marT="6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6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Муниципальная программа "Управление муниципальным имуществом и земельными ресурсами, содержание имущества и казны в  муниципального образования город Советск </a:t>
                      </a:r>
                      <a:r>
                        <a:rPr lang="ru-RU" sz="10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Щекинского</a:t>
                      </a:r>
                      <a:r>
                        <a:rPr lang="ru-RU" sz="10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района"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761,00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959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программма</a:t>
                      </a:r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 " Управление муниципальными финансами в муниципальном образовании город Советск </a:t>
                      </a:r>
                      <a:r>
                        <a:rPr lang="ru-RU" sz="1000" b="1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Щекинского</a:t>
                      </a:r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 района"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1697,00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4068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Муниципальная программа "Обеспечение общественного порядка, защита населения от чрезвычайных ситуаций, обеспечение пожарной безопасности в муниципальном образовании город Советск </a:t>
                      </a:r>
                      <a:r>
                        <a:rPr lang="ru-RU" sz="10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Щекинского</a:t>
                      </a:r>
                      <a:r>
                        <a:rPr lang="ru-RU" sz="10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района"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120,40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59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Муниципальная программа «Развитие транспортной системы муниципального образования город Советск  </a:t>
                      </a:r>
                      <a:r>
                        <a:rPr lang="ru-RU" sz="1000" b="1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Щекинского</a:t>
                      </a:r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 района»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9495,30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59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Муниципальная программа "Обеспечение качественным жильем и услугами ЖКХ граждан  муниципального образования город Советск </a:t>
                      </a:r>
                      <a:r>
                        <a:rPr lang="ru-RU" sz="1000" b="1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Щекинского</a:t>
                      </a:r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 района"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316,50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959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Муниципальная программа "Благоустройство на территории муниципального образования город Советск </a:t>
                      </a:r>
                      <a:r>
                        <a:rPr lang="ru-RU" sz="1000" b="1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Щекинского</a:t>
                      </a:r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 района"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12796,50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959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Муниципальная программа"Развитие культуры в муниципальном образовании город Советск </a:t>
                      </a:r>
                      <a:r>
                        <a:rPr lang="ru-RU" sz="1000" b="1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Щекинского</a:t>
                      </a:r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 района"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4968,30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39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Муниципальная программа "Развитие физической культуры, спорта и повышение эффективности реализации молодежной политики в муниципальном образовании город Советск </a:t>
                      </a:r>
                      <a:r>
                        <a:rPr lang="ru-RU" sz="1000" b="1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Щекинского</a:t>
                      </a:r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 района"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1359,30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068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Муниципальная программа "Профессиональная переподготовка, повышение квалификации муниципальных служащих и технических работников администрации город Советск  </a:t>
                      </a:r>
                      <a:r>
                        <a:rPr lang="ru-RU" sz="1000" b="1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Щекинского</a:t>
                      </a:r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 района"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7,50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959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Муниципальная программа "Развитие субъектов малого и среднего </a:t>
                      </a:r>
                      <a:r>
                        <a:rPr lang="ru-RU" sz="1000" b="1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предпринемательства</a:t>
                      </a:r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 на территории муниципального образования город </a:t>
                      </a:r>
                      <a:r>
                        <a:rPr lang="ru-RU" sz="10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Советск </a:t>
                      </a:r>
                      <a:r>
                        <a:rPr lang="ru-RU" sz="1000" b="1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Щекинского</a:t>
                      </a:r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 района"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25,00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959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Муниципальная программа "Энергосбережение и повышение энергетической эффективности в муниципальном образовании город Советск </a:t>
                      </a:r>
                      <a:r>
                        <a:rPr lang="ru-RU" sz="1000" b="1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Щекинского</a:t>
                      </a:r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 района"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30,00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959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Муниципальная программа "Организация градостроительной деятельности на территории муниципального образования город Советск </a:t>
                      </a:r>
                      <a:r>
                        <a:rPr lang="ru-RU" sz="1000" b="1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Щекинского</a:t>
                      </a:r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 района"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959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Муниципальная программа "Формирование современной городской среды муниципального образования город Советск </a:t>
                      </a:r>
                      <a:r>
                        <a:rPr lang="ru-RU" sz="1000" b="1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Щекинского</a:t>
                      </a:r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 района"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300,00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51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31926,80</a:t>
                      </a:r>
                    </a:p>
                  </a:txBody>
                  <a:tcPr marL="6789" marR="6789" marT="6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16" y="6275317"/>
            <a:ext cx="228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Советск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91698" y="6073169"/>
            <a:ext cx="2552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Муниципальное образование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81369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2555776" y="-238125"/>
            <a:ext cx="2133600" cy="476250"/>
          </a:xfrm>
        </p:spPr>
        <p:txBody>
          <a:bodyPr/>
          <a:lstStyle/>
          <a:p>
            <a:pPr>
              <a:defRPr/>
            </a:pPr>
            <a:fld id="{1DCD703F-BFC9-4341-891E-0E7F7E93EF4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9836" y="26462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lang="ru-RU" sz="2400" b="1" dirty="0" smtClean="0"/>
              <a:t>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качественным жильем и услугами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1\Downloads\P7270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104456" cy="338437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28800"/>
            <a:ext cx="39604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462275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16" y="6275317"/>
            <a:ext cx="228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Советск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91698" y="6073169"/>
            <a:ext cx="2552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Муниципальное образование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16632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Благоустройство территории МО г. Советск</a:t>
            </a:r>
          </a:p>
          <a:p>
            <a:pPr algn="just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2555776" y="-238125"/>
            <a:ext cx="2133600" cy="476250"/>
          </a:xfrm>
        </p:spPr>
        <p:txBody>
          <a:bodyPr/>
          <a:lstStyle/>
          <a:p>
            <a:pPr>
              <a:defRPr/>
            </a:pPr>
            <a:fld id="{1DCD703F-BFC9-4341-891E-0E7F7E93EF46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2" name="Picture 2" descr="C:\Users\1\Downloads\DSC03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268760"/>
            <a:ext cx="2736304" cy="2016224"/>
          </a:xfrm>
          <a:prstGeom prst="rect">
            <a:avLst/>
          </a:prstGeom>
          <a:noFill/>
        </p:spPr>
      </p:pic>
      <p:pic>
        <p:nvPicPr>
          <p:cNvPr id="10" name="Picture 3" descr="C:\Users\1\Downloads\DSC036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268760"/>
            <a:ext cx="2915816" cy="20162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268760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501008"/>
            <a:ext cx="28083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501008"/>
            <a:ext cx="29523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3501008"/>
            <a:ext cx="2898899" cy="222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462275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16" y="6275317"/>
            <a:ext cx="228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Советск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91698" y="6073169"/>
            <a:ext cx="2552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Муниципальное образование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2555776" y="-238125"/>
            <a:ext cx="2133600" cy="476250"/>
          </a:xfrm>
        </p:spPr>
        <p:txBody>
          <a:bodyPr/>
          <a:lstStyle/>
          <a:p>
            <a:pPr>
              <a:defRPr/>
            </a:pPr>
            <a:fld id="{1DCD703F-BFC9-4341-891E-0E7F7E93EF4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Формирование комфортной городской среды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4" y="1556792"/>
            <a:ext cx="407799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67372"/>
            <a:ext cx="40324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62275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16" y="6275317"/>
            <a:ext cx="228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Советск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91698" y="6073169"/>
            <a:ext cx="2552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Муниципальное образование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2555776" y="-238125"/>
            <a:ext cx="2133600" cy="476250"/>
          </a:xfrm>
        </p:spPr>
        <p:txBody>
          <a:bodyPr/>
          <a:lstStyle/>
          <a:p>
            <a:pPr>
              <a:defRPr/>
            </a:pPr>
            <a:fld id="{1DCD703F-BFC9-4341-891E-0E7F7E93EF4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16632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Реализация региональной программы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капитальный ремонт МКД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DCIM\Camera\IMG_20170404_110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166" y="1920843"/>
            <a:ext cx="4248472" cy="324036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20843"/>
            <a:ext cx="4464496" cy="323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6227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DSCN09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572" y="1268760"/>
            <a:ext cx="38164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DSCN12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17032"/>
            <a:ext cx="37444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0" y="-171400"/>
            <a:ext cx="91440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Участие в проекте «Народный бюджет – 2018» 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83777" y="6202371"/>
            <a:ext cx="228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Советск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617459" y="6000223"/>
            <a:ext cx="2552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Муниципальное образование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4355976" y="-238125"/>
            <a:ext cx="456075" cy="476250"/>
          </a:xfrm>
        </p:spPr>
        <p:txBody>
          <a:bodyPr/>
          <a:lstStyle/>
          <a:p>
            <a:pPr>
              <a:defRPr/>
            </a:pPr>
            <a:fld id="{1DCD703F-BFC9-4341-891E-0E7F7E93EF46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59723" y="2780928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Ремонт асфальтобетонного покрытия по ул. Парковой  в МО г. Советск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5" descr="DSCN07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268760"/>
            <a:ext cx="39604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220072" y="2939752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Ремонт асфальтобетонного покрытия по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ул. Полевой проезд в МО г. Советск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40314" y="5546841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Установка детской площадки между домами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№ 39, 45 по улице Октябрьская МО г. Советск.</a:t>
            </a:r>
          </a:p>
          <a:p>
            <a:pPr algn="ctr"/>
            <a:endParaRPr lang="ru-RU" sz="12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901294859"/>
              </p:ext>
            </p:extLst>
          </p:nvPr>
        </p:nvGraphicFramePr>
        <p:xfrm>
          <a:off x="4554252" y="36438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16" y="6275317"/>
            <a:ext cx="228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Советск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91698" y="6073169"/>
            <a:ext cx="2552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Муниципальное образование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000" y="260648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Участие в проекте  «Народный бюджет-2019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24744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2555776" y="-431989"/>
            <a:ext cx="2133600" cy="476250"/>
          </a:xfrm>
        </p:spPr>
        <p:txBody>
          <a:bodyPr/>
          <a:lstStyle/>
          <a:p>
            <a:pPr>
              <a:defRPr/>
            </a:pPr>
            <a:fld id="{1DCD703F-BFC9-4341-891E-0E7F7E93EF4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77072"/>
            <a:ext cx="66967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124744"/>
            <a:ext cx="62646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462275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16" y="6275317"/>
            <a:ext cx="228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Советск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91698" y="6073169"/>
            <a:ext cx="2552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Муниципальное образование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524" y="18864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с жителями в МО г. Советск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2555776" y="-238125"/>
            <a:ext cx="2133600" cy="476250"/>
          </a:xfrm>
        </p:spPr>
        <p:txBody>
          <a:bodyPr/>
          <a:lstStyle/>
          <a:p>
            <a:pPr>
              <a:defRPr/>
            </a:pPr>
            <a:fld id="{1DCD703F-BFC9-4341-891E-0E7F7E93EF4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1026" name="Picture 2" descr="C:\Users\1\Downloads\IMG_20170327_14153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45024"/>
            <a:ext cx="4032448" cy="249289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17032"/>
            <a:ext cx="38164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1\Downloads\DSCN43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124743"/>
            <a:ext cx="4032448" cy="2465934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124744"/>
            <a:ext cx="38164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462275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16" y="6275317"/>
            <a:ext cx="228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Советск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91698" y="6073169"/>
            <a:ext cx="2552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Муниципальное образование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18864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с обращениями граждан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2555776" y="-238125"/>
            <a:ext cx="2133600" cy="476250"/>
          </a:xfrm>
        </p:spPr>
        <p:txBody>
          <a:bodyPr/>
          <a:lstStyle/>
          <a:p>
            <a:pPr>
              <a:defRPr/>
            </a:pPr>
            <a:fld id="{1DCD703F-BFC9-4341-891E-0E7F7E93EF4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95536" y="1340768"/>
          <a:ext cx="842493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462275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9512" y="250880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16" y="6287693"/>
            <a:ext cx="228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Советск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91698" y="6085545"/>
            <a:ext cx="2552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Муниципальное образование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483622" y="1758349"/>
            <a:ext cx="2571736" cy="2016792"/>
            <a:chOff x="1327706" y="176889"/>
            <a:chExt cx="2826315" cy="201081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327706" y="176889"/>
              <a:ext cx="2826315" cy="2010813"/>
            </a:xfrm>
            <a:prstGeom prst="roundRect">
              <a:avLst/>
            </a:prstGeom>
            <a:solidFill>
              <a:srgbClr val="FF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524026" y="306337"/>
              <a:ext cx="2629995" cy="1814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400" kern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483622" y="4221088"/>
            <a:ext cx="2573148" cy="1420893"/>
            <a:chOff x="1327706" y="4225755"/>
            <a:chExt cx="2799022" cy="201081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327706" y="4225755"/>
              <a:ext cx="2799022" cy="2010813"/>
            </a:xfrm>
            <a:prstGeom prst="roundRect">
              <a:avLst/>
            </a:prstGeom>
            <a:solidFill>
              <a:srgbClr val="FF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8"/>
            <p:cNvSpPr/>
            <p:nvPr/>
          </p:nvSpPr>
          <p:spPr>
            <a:xfrm>
              <a:off x="1425866" y="4323915"/>
              <a:ext cx="2602702" cy="18144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Общая площадь </a:t>
              </a:r>
              <a:endParaRPr lang="en-US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1058,11</a:t>
              </a:r>
              <a:r>
                <a:rPr lang="ru-RU" kern="12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га </a:t>
              </a:r>
              <a:endParaRPr lang="ru-RU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6570852" y="2221980"/>
            <a:ext cx="250029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77900">
              <a:lnSpc>
                <a:spcPct val="9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населения  на 01.01.2018 составляет </a:t>
            </a:r>
          </a:p>
          <a:p>
            <a:pPr lvl="0" algn="ctr" defTabSz="977900">
              <a:lnSpc>
                <a:spcPct val="9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7656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Picture 2" descr="D:\01-ДЛЯ РАЗМЕЩЕНИЯ\К визиту губернатора\====к визиту_правильное_08-04-2013====\Советск+\Советск- социально-культ обслуж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2734"/>
            <a:ext cx="3039512" cy="33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01-ДЛЯ РАЗМЕЩЕНИЯ\К визиту губернатора\Карты\Правильные\Советск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016" y="2901809"/>
            <a:ext cx="3336606" cy="330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4355976" y="0"/>
            <a:ext cx="261392" cy="260648"/>
          </a:xfrm>
        </p:spPr>
        <p:txBody>
          <a:bodyPr/>
          <a:lstStyle/>
          <a:p>
            <a:pPr>
              <a:defRPr/>
            </a:pPr>
            <a:fld id="{1DCD703F-BFC9-4341-891E-0E7F7E93EF4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16" y="6275317"/>
            <a:ext cx="228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Советск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91698" y="6073169"/>
            <a:ext cx="2552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Муниципальное образование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616" y="18864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проблемы города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741682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обеспечение жильем; 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-ремонт дорог,  тротуаров;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-спиливание аварийных деревьев; 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 ремонт инженерных сетей ЖКХ; 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 ремонт многоквартирных домов,     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объектов социальной сферы;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 благоустройство территории.</a:t>
            </a:r>
          </a:p>
          <a:p>
            <a:pPr algn="just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2555776" y="-238125"/>
            <a:ext cx="2133600" cy="476250"/>
          </a:xfrm>
        </p:spPr>
        <p:txBody>
          <a:bodyPr/>
          <a:lstStyle/>
          <a:p>
            <a:pPr>
              <a:defRPr/>
            </a:pPr>
            <a:fld id="{1DCD703F-BFC9-4341-891E-0E7F7E93EF4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6227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2492896"/>
            <a:ext cx="87153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ru-RU" sz="5400" dirty="0" smtClean="0">
                <a:solidFill>
                  <a:schemeClr val="bg1"/>
                </a:solidFill>
                <a:latin typeface="+mj-lt"/>
              </a:rPr>
              <a:t>Спасибо за внимание!</a:t>
            </a:r>
            <a:endParaRPr lang="ru-RU" sz="6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627784" y="-238125"/>
            <a:ext cx="2133600" cy="476250"/>
          </a:xfrm>
        </p:spPr>
        <p:txBody>
          <a:bodyPr/>
          <a:lstStyle/>
          <a:p>
            <a:pPr>
              <a:defRPr/>
            </a:pPr>
            <a:fld id="{1DCD703F-BFC9-4341-891E-0E7F7E93EF46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Прямоугольник 15"/>
          <p:cNvSpPr>
            <a:spLocks noChangeArrowheads="1"/>
          </p:cNvSpPr>
          <p:nvPr/>
        </p:nvSpPr>
        <p:spPr bwMode="auto">
          <a:xfrm>
            <a:off x="-324544" y="404664"/>
            <a:ext cx="773355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36712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Советск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Щекинского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4005064"/>
            <a:ext cx="475252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администрации 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МЯСОЕДОВ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Николай  Васильевич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geыt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468052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2555776" y="-238125"/>
            <a:ext cx="2133600" cy="476250"/>
          </a:xfrm>
        </p:spPr>
        <p:txBody>
          <a:bodyPr/>
          <a:lstStyle/>
          <a:p>
            <a:pPr>
              <a:defRPr/>
            </a:pPr>
            <a:fld id="{1DCD703F-BFC9-4341-891E-0E7F7E93EF46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258" y="764704"/>
            <a:ext cx="253421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16" y="6275317"/>
            <a:ext cx="228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Советск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91698" y="6073169"/>
            <a:ext cx="2552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Муниципальное образование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124744"/>
            <a:ext cx="77768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2555776" y="-238125"/>
            <a:ext cx="2133600" cy="476250"/>
          </a:xfrm>
        </p:spPr>
        <p:txBody>
          <a:bodyPr/>
          <a:lstStyle/>
          <a:p>
            <a:pPr>
              <a:defRPr/>
            </a:pPr>
            <a:fld id="{1DCD703F-BFC9-4341-891E-0E7F7E93EF4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1600" y="23253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Учреждения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МО г. Советск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34563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34563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124744"/>
            <a:ext cx="34563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 flipH="1">
            <a:off x="899592" y="314096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МКУ «Центр культурного спортивного и библиотечного обслуживания»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3284984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Советская средняя школа №10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5805264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Советская средняя школа №2 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5805264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ГУЗ  «</a:t>
            </a:r>
            <a:r>
              <a:rPr lang="ru-RU" sz="1200" b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Щекинская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районная Больница» филиал № 4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645024"/>
            <a:ext cx="35283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462275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16" y="6275317"/>
            <a:ext cx="228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Советск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91698" y="6073169"/>
            <a:ext cx="2552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Муниципальное образование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2555776" y="-238125"/>
            <a:ext cx="2133600" cy="476250"/>
          </a:xfrm>
        </p:spPr>
        <p:txBody>
          <a:bodyPr/>
          <a:lstStyle/>
          <a:p>
            <a:pPr>
              <a:defRPr/>
            </a:pPr>
            <a:fld id="{1DCD703F-BFC9-4341-891E-0E7F7E93EF4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26064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Бюджет МО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Советск в  2018 году (млн. руб.)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982042"/>
              </p:ext>
            </p:extLst>
          </p:nvPr>
        </p:nvGraphicFramePr>
        <p:xfrm>
          <a:off x="611560" y="1412776"/>
          <a:ext cx="781286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462275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16" y="6275317"/>
            <a:ext cx="228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Советск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91698" y="6073169"/>
            <a:ext cx="2552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Муниципальное образование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1124744"/>
            <a:ext cx="74168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2555776" y="-238125"/>
            <a:ext cx="2133600" cy="476250"/>
          </a:xfrm>
        </p:spPr>
        <p:txBody>
          <a:bodyPr/>
          <a:lstStyle/>
          <a:p>
            <a:pPr>
              <a:defRPr/>
            </a:pPr>
            <a:fld id="{1DCD703F-BFC9-4341-891E-0E7F7E93EF4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6" y="26064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Уточнения бюджета (млн. руб.)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68574563"/>
              </p:ext>
            </p:extLst>
          </p:nvPr>
        </p:nvGraphicFramePr>
        <p:xfrm>
          <a:off x="179512" y="1392649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462275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" y="18864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 г. Советск за 2018 году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16" y="6211669"/>
            <a:ext cx="228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Советск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91698" y="6009521"/>
            <a:ext cx="2552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Муниципальное образование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499992" y="0"/>
            <a:ext cx="261392" cy="260648"/>
          </a:xfrm>
        </p:spPr>
        <p:txBody>
          <a:bodyPr/>
          <a:lstStyle/>
          <a:p>
            <a:pPr>
              <a:defRPr/>
            </a:pPr>
            <a:fld id="{1DCD703F-BFC9-4341-891E-0E7F7E93EF4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704810"/>
              </p:ext>
            </p:extLst>
          </p:nvPr>
        </p:nvGraphicFramePr>
        <p:xfrm>
          <a:off x="539552" y="1268760"/>
          <a:ext cx="8064895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461012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" y="188640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МО г. Советск </a:t>
            </a:r>
          </a:p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2018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16" y="6211669"/>
            <a:ext cx="228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Советск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91698" y="6009521"/>
            <a:ext cx="2552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Муниципальное образование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572000" y="-99391"/>
            <a:ext cx="333400" cy="360040"/>
          </a:xfrm>
        </p:spPr>
        <p:txBody>
          <a:bodyPr/>
          <a:lstStyle/>
          <a:p>
            <a:pPr>
              <a:defRPr/>
            </a:pPr>
            <a:fld id="{1DCD703F-BFC9-4341-891E-0E7F7E93EF4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550988"/>
              </p:ext>
            </p:extLst>
          </p:nvPr>
        </p:nvGraphicFramePr>
        <p:xfrm>
          <a:off x="251520" y="1196752"/>
          <a:ext cx="8496944" cy="4812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048826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16" y="6275317"/>
            <a:ext cx="228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Советск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91698" y="6073169"/>
            <a:ext cx="2552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Муниципальное образование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2555776" y="-238125"/>
            <a:ext cx="2133600" cy="476250"/>
          </a:xfrm>
        </p:spPr>
        <p:txBody>
          <a:bodyPr/>
          <a:lstStyle/>
          <a:p>
            <a:pPr>
              <a:defRPr/>
            </a:pPr>
            <a:fld id="{1DCD703F-BFC9-4341-891E-0E7F7E93EF4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26064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редприятия  муниципального образования города Советск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чий стол\sovetsk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3816424" cy="2664296"/>
          </a:xfrm>
          <a:prstGeom prst="rect">
            <a:avLst/>
          </a:prstGeom>
          <a:noFill/>
        </p:spPr>
      </p:pic>
      <p:pic>
        <p:nvPicPr>
          <p:cNvPr id="1029" name="Picture 5" descr="D:\Рабочий стол\9f7391ad934699308ad11589beb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5756" y="3717032"/>
            <a:ext cx="4212468" cy="2808312"/>
          </a:xfrm>
          <a:prstGeom prst="rect">
            <a:avLst/>
          </a:prstGeom>
          <a:noFill/>
        </p:spPr>
      </p:pic>
      <p:pic>
        <p:nvPicPr>
          <p:cNvPr id="1030" name="Picture 6" descr="D:\Рабочий стол\Щёкинская ГРЭС дымовые трубы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124744"/>
            <a:ext cx="3816424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4622755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16" y="6275317"/>
            <a:ext cx="228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Советск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91698" y="6073169"/>
            <a:ext cx="2552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Муниципальное образование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2555776" y="-238125"/>
            <a:ext cx="2133600" cy="476250"/>
          </a:xfrm>
        </p:spPr>
        <p:txBody>
          <a:bodyPr/>
          <a:lstStyle/>
          <a:p>
            <a:pPr>
              <a:defRPr/>
            </a:pPr>
            <a:fld id="{1DCD703F-BFC9-4341-891E-0E7F7E93EF4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26064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Малый и средний бизнес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77836"/>
            <a:ext cx="4058150" cy="234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05815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2309" y="2276872"/>
            <a:ext cx="439038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зарегистрированных предприятий 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розничной торговли всех  форм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собственности - 47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2275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27717</TotalTime>
  <Words>651</Words>
  <Application>Microsoft Office PowerPoint</Application>
  <PresentationFormat>Экран (4:3)</PresentationFormat>
  <Paragraphs>180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Tahoma</vt:lpstr>
      <vt:lpstr>Times New Roman</vt:lpstr>
      <vt:lpstr>Wingdings</vt:lpstr>
      <vt:lpstr>Текстура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первого заместителя главы муниципального образования – город Кимовск и Кимовский район</dc:title>
  <dc:creator>Владимир Михайлович</dc:creator>
  <cp:lastModifiedBy>Пользователь Windows</cp:lastModifiedBy>
  <cp:revision>1834</cp:revision>
  <cp:lastPrinted>2019-01-22T08:29:37Z</cp:lastPrinted>
  <dcterms:created xsi:type="dcterms:W3CDTF">2005-03-24T05:10:31Z</dcterms:created>
  <dcterms:modified xsi:type="dcterms:W3CDTF">2019-01-23T09:08:32Z</dcterms:modified>
</cp:coreProperties>
</file>